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handoutMasterIdLst>
    <p:handoutMasterId r:id="rId10"/>
  </p:handoutMasterIdLst>
  <p:sldIdLst>
    <p:sldId id="269" r:id="rId2"/>
    <p:sldId id="267" r:id="rId3"/>
    <p:sldId id="263" r:id="rId4"/>
    <p:sldId id="264" r:id="rId5"/>
    <p:sldId id="265" r:id="rId6"/>
    <p:sldId id="266" r:id="rId7"/>
    <p:sldId id="270" r:id="rId8"/>
    <p:sldId id="271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44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2" d="100"/>
          <a:sy n="42" d="100"/>
        </p:scale>
        <p:origin x="-1872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E7E44D9-E284-4E55-BEC7-3883EAE9D70A}" type="datetimeFigureOut">
              <a:rPr lang="ru-RU"/>
              <a:pPr>
                <a:defRPr/>
              </a:pPr>
              <a:t>18.06.2015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9FE21AFC-EB99-4CA8-874A-B5489E305A1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ED24B9-950E-4704-89E4-8B8CBAAAA5AB}" type="datetimeFigureOut">
              <a:rPr lang="en-US"/>
              <a:pPr>
                <a:defRPr/>
              </a:pPr>
              <a:t>6/18/2015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F670D4-6A1A-43C1-B0AC-03240F194F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49E4E-6839-4E06-B8CF-311491F86078}" type="datetimeFigureOut">
              <a:rPr lang="en-US"/>
              <a:pPr>
                <a:defRPr/>
              </a:pPr>
              <a:t>6/18/2015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1B4E70-D082-4425-BD6A-DBD66C7ABB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38441-A14C-43C8-83FD-7FB8E7E1F711}" type="datetimeFigureOut">
              <a:rPr lang="en-US"/>
              <a:pPr>
                <a:defRPr/>
              </a:pPr>
              <a:t>6/18/2015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ACB882-6C30-47B6-8EDD-3C341FFC177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D44590-08C7-4E5D-BE76-80A8FE0AE8C1}" type="datetimeFigureOut">
              <a:rPr lang="en-US"/>
              <a:pPr>
                <a:defRPr/>
              </a:pPr>
              <a:t>6/18/2015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3D15C2-A049-493C-AFF3-A378F7AB7E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F419B7-15FF-4C3A-A057-1636791EF1EB}" type="datetimeFigureOut">
              <a:rPr lang="en-US"/>
              <a:pPr>
                <a:defRPr/>
              </a:pPr>
              <a:t>6/18/2015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E885F6-0EF4-47A5-A85B-60C78BE0E1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E85911-57A0-436C-B757-9BEF903FB2A2}" type="datetimeFigureOut">
              <a:rPr lang="en-US"/>
              <a:pPr>
                <a:defRPr/>
              </a:pPr>
              <a:t>6/18/2015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490846-9D6C-4DF8-A77A-A740C63D83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2F065-807E-49CF-95F1-137C07210A0B}" type="datetimeFigureOut">
              <a:rPr lang="en-US"/>
              <a:pPr>
                <a:defRPr/>
              </a:pPr>
              <a:t>6/18/2015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9BC6F-18A4-48E3-AC58-D217CD2DE36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57E077-137A-4EDB-9B9B-09E04D3DD073}" type="datetimeFigureOut">
              <a:rPr lang="en-US"/>
              <a:pPr>
                <a:defRPr/>
              </a:pPr>
              <a:t>6/18/2015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FA49C-5154-466F-BE71-E0B45AA0CA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5A4B0-AEF5-42B5-9E12-9736E6DED2E0}" type="datetimeFigureOut">
              <a:rPr lang="en-US"/>
              <a:pPr>
                <a:defRPr/>
              </a:pPr>
              <a:t>6/18/2015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DF826D-50FD-43B2-B360-0097A6AED8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A23350-D719-4A01-8F76-AA765BCA9FCD}" type="datetimeFigureOut">
              <a:rPr lang="en-US"/>
              <a:pPr>
                <a:defRPr/>
              </a:pPr>
              <a:t>6/18/2015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6915BE-B728-4246-BC03-49EA44BBCF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96CF56-9BBA-40E0-81AC-EEAEA758145D}" type="datetimeFigureOut">
              <a:rPr lang="en-US"/>
              <a:pPr>
                <a:defRPr/>
              </a:pPr>
              <a:t>6/18/2015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7F862-A52F-4572-B19C-D8552B1DDD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3FE8882-008C-4D73-8DFD-8692AAC75408}" type="datetimeFigureOut">
              <a:rPr lang="en-US"/>
              <a:pPr>
                <a:defRPr/>
              </a:pPr>
              <a:t>6/18/2015</a:t>
            </a:fld>
            <a:endParaRPr lang="en-US" dirty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F7134EE-471C-4375-B5B4-85FCEEBE20CC}" type="slidenum">
              <a:rPr lang="en-US"/>
              <a:pPr>
                <a:defRPr/>
              </a:pPr>
              <a:t>‹#›</a:t>
            </a:fld>
            <a:endParaRPr lang="en-US" dirty="0">
              <a:solidFill>
                <a:schemeClr val="tx1">
                  <a:shade val="5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9.gi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2" descr="http://padabum.com/pics/37755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 bwMode="auto">
          <a:xfrm rot="20842434">
            <a:off x="608473" y="2145224"/>
            <a:ext cx="2555183" cy="4207535"/>
          </a:xfrm>
          <a:prstGeom prst="rect">
            <a:avLst/>
          </a:prstGeom>
          <a:noFill/>
        </p:spPr>
      </p:pic>
      <p:sp>
        <p:nvSpPr>
          <p:cNvPr id="7" name="Содержимое 6"/>
          <p:cNvSpPr>
            <a:spLocks noGrp="1"/>
          </p:cNvSpPr>
          <p:nvPr>
            <p:ph sz="quarter" idx="4"/>
          </p:nvPr>
        </p:nvSpPr>
        <p:spPr>
          <a:xfrm>
            <a:off x="2411760" y="476672"/>
            <a:ext cx="6347049" cy="5505474"/>
          </a:xfrm>
        </p:spPr>
        <p:txBody>
          <a:bodyPr/>
          <a:lstStyle/>
          <a:p>
            <a:r>
              <a:rPr lang="ru-RU" sz="2800" dirty="0" smtClean="0"/>
              <a:t>«Недостаточно лишь понять задачу, необходимо желание решить её. Без сильного желания решить трудную задачу невозможно, но при наличии такового возможно.</a:t>
            </a:r>
          </a:p>
          <a:p>
            <a:pPr>
              <a:buNone/>
            </a:pPr>
            <a:r>
              <a:rPr lang="ru-RU" sz="2800" dirty="0" smtClean="0"/>
              <a:t>          </a:t>
            </a:r>
            <a:r>
              <a:rPr lang="ru-RU" sz="2800" b="1" dirty="0" smtClean="0">
                <a:solidFill>
                  <a:srgbClr val="663300"/>
                </a:solidFill>
              </a:rPr>
              <a:t>Где есть желание, найдется путь!»</a:t>
            </a:r>
          </a:p>
          <a:p>
            <a:endParaRPr lang="ru-RU" sz="2800" dirty="0"/>
          </a:p>
        </p:txBody>
      </p:sp>
      <p:pic>
        <p:nvPicPr>
          <p:cNvPr id="50179" name="Picture 3" descr="C:\Users\по\Desktop\Архитектура и геометрия\0_87b1e_8fe5d8f9_X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642568">
            <a:off x="5278187" y="3402027"/>
            <a:ext cx="1514868" cy="25182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87824" y="260648"/>
            <a:ext cx="5832648" cy="3024336"/>
          </a:xfrm>
        </p:spPr>
        <p:txBody>
          <a:bodyPr/>
          <a:lstStyle/>
          <a:p>
            <a:r>
              <a:rPr lang="ru-RU" sz="2800" dirty="0" smtClean="0"/>
              <a:t>Дьёрдь Пойа – венгерский, швейцарский и американский математик (1887 – 1985)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01008"/>
            <a:ext cx="8435280" cy="2808312"/>
          </a:xfrm>
        </p:spPr>
        <p:txBody>
          <a:bodyPr/>
          <a:lstStyle/>
          <a:p>
            <a:r>
              <a:rPr lang="ru-RU" sz="2000" dirty="0" smtClean="0"/>
              <a:t> «Умение решать задачи – такое же искусство, как умение плавать и бегать. Ему можно научиться только путем подражания или упражнений».</a:t>
            </a:r>
          </a:p>
          <a:p>
            <a:r>
              <a:rPr lang="ru-RU" sz="2000" dirty="0" smtClean="0"/>
              <a:t>«Если вы хотите научиться плавать, то смело входите в воду, а если хотите научиться решать задачи, то решайте их».</a:t>
            </a:r>
          </a:p>
          <a:p>
            <a:endParaRPr lang="ru-RU" dirty="0" smtClean="0"/>
          </a:p>
        </p:txBody>
      </p:sp>
      <p:pic>
        <p:nvPicPr>
          <p:cNvPr id="36870" name="Picture 6" descr="http://trv-science.ru/uploads/32N_1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332656"/>
            <a:ext cx="2257425" cy="2971801"/>
          </a:xfrm>
          <a:prstGeom prst="rect">
            <a:avLst/>
          </a:prstGeom>
          <a:noFill/>
        </p:spPr>
      </p:pic>
      <p:pic>
        <p:nvPicPr>
          <p:cNvPr id="36877" name="Picture 13" descr="C:\Users\по\Desktop\Архитектура и геометрия\0_87b1e_8fe5d8f9_X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773754">
            <a:off x="4089107" y="4759834"/>
            <a:ext cx="1292151" cy="21479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713" y="274638"/>
            <a:ext cx="6923087" cy="1714500"/>
          </a:xfrm>
        </p:spPr>
        <p:txBody>
          <a:bodyPr rtlCol="0">
            <a:no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  <a:t>При решении задачи плохой план часто оказывается полезным, он может вести к лучшему плану. </a:t>
            </a:r>
            <a:b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  <a:t>Д. Пойа</a:t>
            </a:r>
            <a:endParaRPr lang="ru-RU" sz="32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05038"/>
            <a:ext cx="7643813" cy="3921125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/>
              <a:t>1. Анализ текста задачи.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Задача это небольшой рассказ с действующими лицами, их взаимодействием и скрытой проблемой, которую необходимо разрешить.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Текст задачи необходимо тщательно изучить: разобраться кто кому брат, а кто – сват, кто ловкий и быстрый, а кто – неопытный и тормозит.</a:t>
            </a:r>
            <a:endParaRPr lang="ru-RU" dirty="0"/>
          </a:p>
        </p:txBody>
      </p:sp>
      <p:pic>
        <p:nvPicPr>
          <p:cNvPr id="20484" name="Picture 2" descr="C:\Users\по\Desktop\картинки Ученики\images (15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188" y="260350"/>
            <a:ext cx="1585912" cy="186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7" descr="https://pp.vk.me/c403329/v403329390/7b5e/oJZF1vjkp2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288" y="4941888"/>
            <a:ext cx="1555750" cy="163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6" name="Picture 11" descr="http://disshelp.ru/images/8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12088" y="2492375"/>
            <a:ext cx="973137" cy="12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63713" y="333374"/>
            <a:ext cx="7129462" cy="6263977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/>
              <a:t>2. Детали играют немаловажную роль</a:t>
            </a:r>
            <a:r>
              <a:rPr lang="ru-RU" b="1" dirty="0" smtClean="0"/>
              <a:t>.</a:t>
            </a:r>
            <a:endParaRPr lang="ru-RU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И если в начале пьесы на стене висит ружьё, то в конце – оно выстрелит; это правило работает и в жанре задачи.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И если в тексте задачи есть слово – биссектриса, то два равных угла и пропорциональные отрезки в треугольнике имеются</a:t>
            </a:r>
            <a:r>
              <a:rPr lang="ru-RU" dirty="0" smtClean="0"/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А если есть слово – остановка, то время, на неё затраченное надо обязательно учесть.</a:t>
            </a:r>
            <a:endParaRPr lang="ru-RU" dirty="0"/>
          </a:p>
        </p:txBody>
      </p:sp>
      <p:pic>
        <p:nvPicPr>
          <p:cNvPr id="21507" name="Picture 5" descr="Картинки по запросу картинки дети решают задач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09120"/>
            <a:ext cx="1890575" cy="212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7" descr="http://pic.rutube.ru/user/4f/8d/4f8d467e51bd0ad597c7b07e86cf79c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420888"/>
            <a:ext cx="1808163" cy="177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11" descr="https://encrypted-tbn1.gstatic.com/images?q=tbn:ANd9GcR_TV0v5XNWxduYjg4uPestlRTx9mglfA2bK9R4-6hjP6DCGEkZ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16632"/>
            <a:ext cx="1835696" cy="202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Содержимое 2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6524625"/>
          </a:xfrm>
        </p:spPr>
        <p:txBody>
          <a:bodyPr/>
          <a:lstStyle/>
          <a:p>
            <a:r>
              <a:rPr lang="ru-RU" b="1" dirty="0" smtClean="0"/>
              <a:t>3. Три взаимосвязанных компонента </a:t>
            </a:r>
            <a:r>
              <a:rPr lang="ru-RU" dirty="0" smtClean="0"/>
              <a:t>имеются в </a:t>
            </a:r>
            <a:r>
              <a:rPr lang="ru-RU" dirty="0" smtClean="0"/>
              <a:t>задачах: </a:t>
            </a:r>
            <a:r>
              <a:rPr lang="ru-RU" dirty="0" smtClean="0"/>
              <a:t>на движение (расстояние – скорость – время), на работу (работа – производительность – время), на объёмы (объём – пропускная способность – время), на покупки ( стоимость – цена – количество). Такие задачи удобно анализировать с помощью таблицы и формул связи компонентов. </a:t>
            </a:r>
            <a:r>
              <a:rPr lang="en-US" dirty="0" smtClean="0"/>
              <a:t>     </a:t>
            </a:r>
            <a:r>
              <a:rPr lang="ru-RU" dirty="0" smtClean="0"/>
              <a:t> </a:t>
            </a:r>
            <a:r>
              <a:rPr lang="en-US" dirty="0" smtClean="0"/>
              <a:t>S=</a:t>
            </a:r>
            <a:r>
              <a:rPr lang="en-US" dirty="0" err="1" smtClean="0"/>
              <a:t>v·t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ru-RU" dirty="0" smtClean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692275" y="4941888"/>
          <a:ext cx="5832648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175"/>
                <a:gridCol w="1240149"/>
                <a:gridCol w="1493097"/>
                <a:gridCol w="1423227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V( </a:t>
                      </a:r>
                      <a:r>
                        <a:rPr lang="ru-RU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км/ч</a:t>
                      </a:r>
                      <a:r>
                        <a:rPr lang="en-US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)</a:t>
                      </a:r>
                      <a:endParaRPr lang="ru-RU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t</a:t>
                      </a:r>
                      <a:r>
                        <a:rPr lang="ru-RU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(ч)</a:t>
                      </a:r>
                      <a:endParaRPr lang="ru-RU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S</a:t>
                      </a:r>
                      <a:r>
                        <a:rPr lang="ru-RU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(км)</a:t>
                      </a:r>
                      <a:endParaRPr lang="ru-RU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Пешеход</a:t>
                      </a:r>
                      <a:endParaRPr lang="ru-RU" dirty="0"/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велосипедист</a:t>
                      </a:r>
                      <a:endParaRPr lang="ru-RU" dirty="0"/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22553" name="Picture 2" descr="http://disshelp.ru/images/8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16825" y="4821238"/>
            <a:ext cx="1527175" cy="2036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4" name="Picture 4" descr="http://be-winner.ru/wp-content/uploads/2014/03/voprosy-dlya-devushek-pro-lyubov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822825"/>
            <a:ext cx="1619250" cy="203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Содержимое 2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5792788"/>
          </a:xfrm>
        </p:spPr>
        <p:txBody>
          <a:bodyPr/>
          <a:lstStyle/>
          <a:p>
            <a:r>
              <a:rPr lang="en-US" b="1" dirty="0" smtClean="0"/>
              <a:t>4</a:t>
            </a:r>
            <a:r>
              <a:rPr lang="ru-RU" b="1" dirty="0" smtClean="0"/>
              <a:t>. Пусть Х это…</a:t>
            </a:r>
          </a:p>
          <a:p>
            <a:r>
              <a:rPr lang="ru-RU" dirty="0" smtClean="0"/>
              <a:t>Что же принять за Х? Если это стало проблемой, то прочитайте задачу еще раз, а вопрос задачи два раза и примите за Х то, о чем спрашивается в задаче.</a:t>
            </a:r>
          </a:p>
          <a:p>
            <a:r>
              <a:rPr lang="ru-RU" dirty="0" smtClean="0"/>
              <a:t>Если в задаче есть сравнение каких-то величин, то за Х лучше принять меньшее.</a:t>
            </a:r>
          </a:p>
        </p:txBody>
      </p:sp>
      <p:pic>
        <p:nvPicPr>
          <p:cNvPr id="23556" name="Picture 4" descr="http://img1.liveinternet.ru/images/attach/b/4/103/314/103314611_mm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325" y="4292600"/>
            <a:ext cx="2590800" cy="217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Picture 10" descr="http://31.dou-krkam.edusite.ru/images/2009-05-1316-46-02_0407a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63938" y="4083050"/>
            <a:ext cx="1944687" cy="277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8" name="Picture 30" descr="http://multiki-kartinki.narod.ru/bembi/bambi1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4149725"/>
            <a:ext cx="3008313" cy="242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57200" y="548680"/>
            <a:ext cx="5698976" cy="5577483"/>
          </a:xfrm>
        </p:spPr>
        <p:txBody>
          <a:bodyPr/>
          <a:lstStyle/>
          <a:p>
            <a:r>
              <a:rPr lang="ru-RU" dirty="0" smtClean="0"/>
              <a:t>А если в задаче есть две независимые друг от друга взаимосвязи ( например: количество палаток и домиков и число человек, в них проживающих), то смело вводите две переменные и составляйте систему двух уравнений.</a:t>
            </a:r>
          </a:p>
          <a:p>
            <a:pPr>
              <a:buNone/>
            </a:pPr>
            <a:r>
              <a:rPr lang="ru-RU" dirty="0" smtClean="0"/>
              <a:t>    Х+У=7</a:t>
            </a:r>
          </a:p>
          <a:p>
            <a:pPr>
              <a:buNone/>
            </a:pPr>
            <a:r>
              <a:rPr lang="ru-RU" dirty="0" smtClean="0"/>
              <a:t>    3Х+5У=27</a:t>
            </a:r>
            <a:endParaRPr lang="ru-RU" dirty="0"/>
          </a:p>
        </p:txBody>
      </p:sp>
      <p:pic>
        <p:nvPicPr>
          <p:cNvPr id="1026" name="Picture 2" descr="C:\Users\по\Desktop\картинки Ученики\imgres (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404664"/>
            <a:ext cx="1944216" cy="2430270"/>
          </a:xfrm>
          <a:prstGeom prst="rect">
            <a:avLst/>
          </a:prstGeom>
          <a:noFill/>
        </p:spPr>
      </p:pic>
      <p:sp>
        <p:nvSpPr>
          <p:cNvPr id="10" name="Левая фигурная скобка 9"/>
          <p:cNvSpPr/>
          <p:nvPr/>
        </p:nvSpPr>
        <p:spPr>
          <a:xfrm>
            <a:off x="611560" y="4077072"/>
            <a:ext cx="288032" cy="1152128"/>
          </a:xfrm>
          <a:prstGeom prst="leftBrace">
            <a:avLst>
              <a:gd name="adj1" fmla="val 0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9" name="Picture 5" descr="C:\Users\по\Desktop\картинки Ученики\imag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4221088"/>
            <a:ext cx="1656184" cy="2111635"/>
          </a:xfrm>
          <a:prstGeom prst="rect">
            <a:avLst/>
          </a:prstGeom>
          <a:noFill/>
        </p:spPr>
      </p:pic>
      <p:pic>
        <p:nvPicPr>
          <p:cNvPr id="1030" name="Picture 6" descr="C:\Users\по\Desktop\картинки Ученики\58c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24128" y="3356992"/>
            <a:ext cx="3140968" cy="301881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4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580</TotalTime>
  <Words>401</Words>
  <Application>Microsoft Office PowerPoint</Application>
  <PresentationFormat>Экран (4:3)</PresentationFormat>
  <Paragraphs>29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Дьёрдь Пойа – венгерский, швейцарский и американский математик (1887 – 1985)</vt:lpstr>
      <vt:lpstr>При решении задачи плохой план часто оказывается полезным, он может вести к лучшему плану.  Д. Пойа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Мудрые мысли</dc:title>
  <dc:creator>Ира</dc:creator>
  <cp:lastModifiedBy>Ира</cp:lastModifiedBy>
  <cp:revision>56</cp:revision>
  <dcterms:created xsi:type="dcterms:W3CDTF">2015-06-11T15:01:33Z</dcterms:created>
  <dcterms:modified xsi:type="dcterms:W3CDTF">2015-06-18T19:26:36Z</dcterms:modified>
</cp:coreProperties>
</file>